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1"/>
    <p:sldMasterId id="2147483681" r:id="rId2"/>
    <p:sldMasterId id="2147483709" r:id="rId3"/>
    <p:sldMasterId id="2147483722" r:id="rId4"/>
    <p:sldMasterId id="2147483735" r:id="rId5"/>
    <p:sldMasterId id="2147483783" r:id="rId6"/>
    <p:sldMasterId id="2147483795" r:id="rId7"/>
    <p:sldMasterId id="2147483808" r:id="rId8"/>
  </p:sldMasterIdLst>
  <p:notesMasterIdLst>
    <p:notesMasterId r:id="rId40"/>
  </p:notesMasterIdLst>
  <p:sldIdLst>
    <p:sldId id="298" r:id="rId9"/>
    <p:sldId id="299" r:id="rId10"/>
    <p:sldId id="300" r:id="rId11"/>
    <p:sldId id="301" r:id="rId12"/>
    <p:sldId id="306" r:id="rId13"/>
    <p:sldId id="376" r:id="rId14"/>
    <p:sldId id="334" r:id="rId15"/>
    <p:sldId id="335" r:id="rId16"/>
    <p:sldId id="302" r:id="rId17"/>
    <p:sldId id="373" r:id="rId18"/>
    <p:sldId id="372" r:id="rId19"/>
    <p:sldId id="370" r:id="rId20"/>
    <p:sldId id="337" r:id="rId21"/>
    <p:sldId id="371" r:id="rId22"/>
    <p:sldId id="375" r:id="rId23"/>
    <p:sldId id="374" r:id="rId24"/>
    <p:sldId id="339" r:id="rId25"/>
    <p:sldId id="303" r:id="rId26"/>
    <p:sldId id="347" r:id="rId27"/>
    <p:sldId id="351" r:id="rId28"/>
    <p:sldId id="378" r:id="rId29"/>
    <p:sldId id="377" r:id="rId30"/>
    <p:sldId id="380" r:id="rId31"/>
    <p:sldId id="304" r:id="rId32"/>
    <p:sldId id="379" r:id="rId33"/>
    <p:sldId id="360" r:id="rId34"/>
    <p:sldId id="363" r:id="rId35"/>
    <p:sldId id="365" r:id="rId36"/>
    <p:sldId id="381" r:id="rId37"/>
    <p:sldId id="368" r:id="rId38"/>
    <p:sldId id="358" r:id="rId39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r="smNativeData" dt="1504198011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7" autoAdjust="0"/>
    <p:restoredTop sz="94660"/>
  </p:normalViewPr>
  <p:slideViewPr>
    <p:cSldViewPr>
      <p:cViewPr varScale="1">
        <p:scale>
          <a:sx n="78" d="100"/>
          <a:sy n="78" d="100"/>
        </p:scale>
        <p:origin x="138" y="750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5D30-4F36-4234-B1CE-CF31AA541251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2E92-A53C-461E-A02D-B1D974DF3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7728-66D2-0381-9CEE-90D439A06AC5}" type="slidenum">
              <a:t>‹#›</a:t>
            </a:fld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50F-41D2-03A3-9CEE-B7F61BA06AE2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3C21-6FD2-03CA-9CEE-999F72A06ACC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2EF-A1D2-0394-9CEE-57C12CA06A02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90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7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2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5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3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1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723-6DD2-03A1-9CEE-9BF419A06ACE}" type="slidenum">
              <a:t>‹#›</a:t>
            </a:fld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2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85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64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52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6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9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6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30543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82273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3591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DCA-84D2-039B-9CEE-72CE23A06A27}" type="slidenum">
              <a:t>‹#›</a:t>
            </a:fld>
            <a:endParaRPr/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7438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376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4349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447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6114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1558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82801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80676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0972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815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1105-4BD2-03E7-9CEE-BDB25FA06AE8}" type="slidenum">
              <a:t>‹#›</a:t>
            </a:fld>
            <a:endParaRPr/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94086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8690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63863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3293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68594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177276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93749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49801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4814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033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1E1-AFD2-03A7-9CEE-59F21FA06A0C}" type="slidenum">
              <a:t>‹#›</a:t>
            </a:fld>
            <a:endParaRPr/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923767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A3614-4CC7-4322-9E7F-6A5B12221A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69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EF81A-07A8-4207-AC2F-7E4817A8E8F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78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23FC5-F27D-417C-802A-CA79907453C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697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7D347-4DD6-4270-B0E9-F0A297604DA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5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C8B17-D069-4ED5-98BA-6A16B49D475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93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F6F4B-2595-4322-A72B-6B14DBED150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88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147B2-3863-46C1-BCC1-DFBDEFF4A25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1065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8F091-0229-4F0F-9B40-92FDC8D5894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31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1AACA-14DD-4D8C-AF47-F654AF60A75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22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BE3-ADD2-03AD-9CEE-5BF815A06A0E}" type="slidenum">
              <a:t>‹#›</a:t>
            </a:fld>
            <a:endParaRPr/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ADEDDC-90F5-4E13-91EE-46195279E07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626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49BB-66E6-479F-91C8-533DAE16D4B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366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A3614-4CC7-4322-9E7F-6A5B12221A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8867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EF81A-07A8-4207-AC2F-7E4817A8E8F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7626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23FC5-F27D-417C-802A-CA79907453C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07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7D347-4DD6-4270-B0E9-F0A297604DA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18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C8B17-D069-4ED5-98BA-6A16B49D475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065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F6F4B-2595-4322-A72B-6B14DBED150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326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147B2-3863-46C1-BCC1-DFBDEFF4A25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635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8F091-0229-4F0F-9B40-92FDC8D5894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3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3A61-2FD2-03CC-9CEE-D99974A06A8C}" type="slidenum">
              <a:t>‹#›</a:t>
            </a:fld>
            <a:endParaRPr/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1AACA-14DD-4D8C-AF47-F654AF60A75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36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ADEDDC-90F5-4E13-91EE-46195279E07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4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49BB-66E6-479F-91C8-533DAE16D4B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920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911793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53990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762304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4152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383023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99620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7961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116-58D2-03A7-9CEE-AEF21FA06AFB}" type="slidenum">
              <a:t>‹#›</a:t>
            </a:fld>
            <a:endParaRPr/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90197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07649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69690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435055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588938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382077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700013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489605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588945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752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4EE-A0D2-0392-9CEE-56C72AA06A03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8471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19949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85430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091867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159152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736892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1995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 sz="1400"/>
            </a:pPr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algn="ctr">
              <a:defRPr lang="ru-ru" sz="1400"/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algn="r">
              <a:defRPr lang="ru-ru" sz="1400"/>
            </a:pPr>
            <a:fld id="{3F565EB1-FFD2-03A8-9CEE-09FD10A06A5C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91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703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7DFF5-B3FD-4F03-91D8-0A5CD546E74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0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7DFF5-B3FD-4F03-91D8-0A5CD546E74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63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4673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5025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КАФЕДРА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«ЭЛЕКТРОСНАБЖЕНИЕ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И ЭКСПЛУАТАЦИЯ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«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Основы эксплуатации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 СЭС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»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 ПРИВАЛОВ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РУ-электроустановка для приема и распределения электроэнергии содержащая: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endParaRPr lang="ru-RU" sz="4000" dirty="0" smtClean="0">
              <a:solidFill>
                <a:srgbClr val="333399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коммутационные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аппараты (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),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сборные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соединительные шины (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), устройства зашиты (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</a:t>
            </a:r>
            <a:r>
              <a:rPr lang="ru-RU" sz="40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), 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автоматики (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 и измерительные приборы (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5</a:t>
            </a:r>
            <a:r>
              <a:rPr lang="ru-RU" sz="40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).</a:t>
            </a:r>
            <a:endParaRPr lang="ru-ru" sz="40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buNone/>
              <a:defRPr lang="ru-ru"/>
            </a:pPr>
            <a:endParaRPr lang="ru-RU" sz="36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buNone/>
              <a:defRPr lang="ru-ru"/>
            </a:pPr>
            <a:endParaRPr lang="ru-ru" sz="36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2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84" t="1443" r="4084" b="302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07051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4982"/>
            <a:ext cx="9144000" cy="56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80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108000" lvl="0" indent="0" eaLnBrk="1" hangingPunct="1">
              <a:spcBef>
                <a:spcPts val="600"/>
              </a:spcBef>
              <a:buNone/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Осмотры по НТД.</a:t>
            </a:r>
          </a:p>
          <a:p>
            <a:pPr marL="108000" lvl="0" eaLnBrk="1" hangingPunct="1">
              <a:spcBef>
                <a:spcPts val="600"/>
              </a:spcBef>
              <a:defRPr/>
            </a:pP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1. 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РУ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понизительных подстанций (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ПП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 постоянным дежурным персоналом -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 раз в 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сутки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marL="108000" lvl="0" eaLnBrk="1" hangingPunct="1">
              <a:spcBef>
                <a:spcPts val="600"/>
              </a:spcBef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2. 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РУ ПП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дежурством и без дежурного персонала -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 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раз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месяц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marL="108000" lvl="0" eaLnBrk="1" hangingPunct="1">
              <a:spcBef>
                <a:spcPts val="600"/>
              </a:spcBef>
              <a:defRPr/>
            </a:pP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3.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РУ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трансформаторных 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пунктах (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ТП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 раз в месяц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lvl="1">
              <a:buNone/>
              <a:defRPr lang="ru-ru"/>
            </a:pPr>
            <a:endParaRPr lang="ru-ru" sz="36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74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24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108000" lvl="0" indent="0" eaLnBrk="1" hangingPunct="1">
              <a:spcBef>
                <a:spcPts val="600"/>
              </a:spcBef>
              <a:buNone/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Технические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осмотры без 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откл. ОРУ.</a:t>
            </a:r>
          </a:p>
          <a:p>
            <a:pPr marL="108000" lvl="0" indent="0" eaLnBrk="1" hangingPunct="1">
              <a:spcBef>
                <a:spcPts val="600"/>
              </a:spcBef>
              <a:buNone/>
              <a:defRPr/>
            </a:pP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1. Состояние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контактных соединений 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КС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ошиновки и состояние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изоляции (загрязненность, наличие трещин, сколов, следов выпадения росы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).</a:t>
            </a:r>
          </a:p>
          <a:p>
            <a:pPr marL="108000" lvl="0" indent="0" eaLnBrk="1" hangingPunct="1">
              <a:spcBef>
                <a:spcPts val="600"/>
              </a:spcBef>
              <a:buNone/>
              <a:defRPr/>
            </a:pP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2. 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Положение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указателей 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коммутационных аппаратов (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КА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).</a:t>
            </a:r>
          </a:p>
          <a:p>
            <a:pPr marL="108000" lvl="0" indent="0" eaLnBrk="1" hangingPunct="1">
              <a:spcBef>
                <a:spcPts val="600"/>
              </a:spcBef>
              <a:buNone/>
              <a:defRPr/>
            </a:pP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3.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остояние проводников 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ЗУ ОРУ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ru-ru" sz="36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7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108000" lvl="0" indent="0" eaLnBrk="1" hangingPunct="1">
              <a:spcBef>
                <a:spcPts val="600"/>
              </a:spcBef>
              <a:buNone/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108000" lvl="0" indent="0" eaLnBrk="1" hangingPunct="1">
              <a:spcBef>
                <a:spcPts val="600"/>
              </a:spcBef>
              <a:buNone/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12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108000" lvl="0" indent="0" eaLnBrk="1" hangingPunct="1">
              <a:spcBef>
                <a:spcPts val="600"/>
              </a:spcBef>
              <a:buNone/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Технические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осмотры З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РУ.</a:t>
            </a:r>
          </a:p>
          <a:p>
            <a:pPr marL="108000" lvl="0" indent="0" eaLnBrk="1" hangingPunct="1">
              <a:spcBef>
                <a:spcPts val="600"/>
              </a:spcBef>
              <a:buNone/>
              <a:defRPr/>
            </a:pP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Наличие средств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пожаротушения, переносных 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заземлений, защитных средств и аптечки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первой помощи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marL="108000" lvl="0" indent="0" eaLnBrk="1" hangingPunct="1">
              <a:spcBef>
                <a:spcPts val="600"/>
              </a:spcBef>
              <a:buNone/>
              <a:defRPr/>
            </a:pP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5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С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остояние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помещения, отопления, вентиляции, освещения, состояние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кровли,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наличие и исправность дверей и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замков.</a:t>
            </a:r>
            <a:endParaRPr lang="ru-ru" sz="4000" dirty="0" smtClean="0">
              <a:solidFill>
                <a:srgbClr val="C0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52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108000" lvl="0" indent="0" eaLnBrk="1" hangingPunct="1">
              <a:spcBef>
                <a:spcPts val="600"/>
              </a:spcBef>
              <a:buNone/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108000" lvl="0" indent="0" eaLnBrk="1" hangingPunct="1">
              <a:spcBef>
                <a:spcPts val="600"/>
              </a:spcBef>
              <a:buNone/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32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79248" y="1204983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l"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Планово-предупредительная</a:t>
            </a:r>
          </a:p>
          <a:p>
            <a:pPr marL="0" lvl="1" indent="0" algn="l"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система ТО и Р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 отключением РУ.</a:t>
            </a:r>
            <a:endParaRPr lang="ru-RU" sz="40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Для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поддержания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ОРУ и ЗРУ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 работоспособном состоянии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осуществляют плановое ТО и Р. </a:t>
            </a: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Включает два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вида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работ.</a:t>
            </a: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Измерение и регулировка ЭО.</a:t>
            </a: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Плановый ремонт.</a:t>
            </a:r>
          </a:p>
          <a:p>
            <a:pPr marL="0" lvl="1" indent="0" algn="l">
              <a:defRPr lang="ru-ru"/>
            </a:pP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endParaRPr lang="ru-RU" sz="4000" dirty="0" smtClean="0">
              <a:solidFill>
                <a:schemeClr val="tx1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2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342900" lvl="1" indent="-342900">
              <a:buNone/>
              <a:defRPr lang="ru-ru"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1. </a:t>
            </a:r>
            <a:r>
              <a:rPr lang="ru-RU" sz="4000" b="1" dirty="0">
                <a:solidFill>
                  <a:srgbClr val="FF0000"/>
                </a:solidFill>
                <a:latin typeface="Times New Roman" pitchFamily="1" charset="-52"/>
              </a:rPr>
              <a:t>Измерение и регулировка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ЭО</a:t>
            </a:r>
            <a:r>
              <a:rPr lang="ru-RU" sz="4000" b="1" dirty="0">
                <a:solidFill>
                  <a:srgbClr val="FF0000"/>
                </a:solidFill>
                <a:latin typeface="Times New Roman" pitchFamily="1" charset="-52"/>
              </a:rPr>
              <a:t>.</a:t>
            </a:r>
            <a:endParaRPr lang="ru-RU" sz="4000" b="1" dirty="0" smtClean="0">
              <a:solidFill>
                <a:srgbClr val="FF0000"/>
              </a:solidFill>
              <a:latin typeface="Times New Roman" pitchFamily="1" charset="-52"/>
            </a:endParaRP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latin typeface="Times New Roman" pitchFamily="1" charset="-52"/>
              </a:rPr>
              <a:t>1. Рабочих контактов автоматических</a:t>
            </a:r>
            <a:endParaRPr lang="ru-RU" sz="4000" b="1" dirty="0">
              <a:latin typeface="Times New Roman" pitchFamily="1" charset="-52"/>
            </a:endParaRP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latin typeface="Times New Roman" pitchFamily="1" charset="-52"/>
              </a:rPr>
              <a:t>выключателей (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АВ</a:t>
            </a:r>
            <a:r>
              <a:rPr lang="ru-RU" sz="4000" b="1" dirty="0" smtClean="0">
                <a:latin typeface="Times New Roman" pitchFamily="1" charset="-52"/>
              </a:rPr>
              <a:t>).</a:t>
            </a: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latin typeface="Times New Roman" pitchFamily="1" charset="-52"/>
              </a:rPr>
              <a:t>2. Чистка </a:t>
            </a:r>
            <a:r>
              <a:rPr lang="ru-RU" sz="4000" b="1" dirty="0">
                <a:latin typeface="Times New Roman" pitchFamily="1" charset="-52"/>
              </a:rPr>
              <a:t>и регулировка </a:t>
            </a:r>
            <a:r>
              <a:rPr lang="ru-RU" sz="4000" b="1" dirty="0" smtClean="0">
                <a:latin typeface="Times New Roman" pitchFamily="1" charset="-52"/>
              </a:rPr>
              <a:t>контактов.</a:t>
            </a: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latin typeface="Times New Roman" pitchFamily="1" charset="-52"/>
              </a:rPr>
              <a:t>3. Сопротивления </a:t>
            </a:r>
            <a:r>
              <a:rPr lang="ru-RU" sz="4000" b="1" dirty="0">
                <a:latin typeface="Times New Roman" pitchFamily="1" charset="-52"/>
              </a:rPr>
              <a:t>изоляции токоведущей </a:t>
            </a:r>
            <a:r>
              <a:rPr lang="ru-RU" sz="4000" b="1" dirty="0" smtClean="0">
                <a:latin typeface="Times New Roman" pitchFamily="1" charset="-52"/>
              </a:rPr>
              <a:t>частей.</a:t>
            </a: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latin typeface="Times New Roman" pitchFamily="1" charset="-52"/>
              </a:rPr>
              <a:t>4. Проверка </a:t>
            </a:r>
            <a:r>
              <a:rPr lang="ru-RU" sz="4000" b="1" dirty="0">
                <a:latin typeface="Times New Roman" pitchFamily="1" charset="-52"/>
              </a:rPr>
              <a:t>соответствия номиналов </a:t>
            </a:r>
            <a:r>
              <a:rPr lang="ru-RU" sz="4000" b="1" dirty="0" smtClean="0">
                <a:latin typeface="Times New Roman" pitchFamily="1" charset="-52"/>
              </a:rPr>
              <a:t>установленных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АВ</a:t>
            </a:r>
            <a:r>
              <a:rPr lang="ru-RU" sz="4000" b="1" dirty="0" smtClean="0">
                <a:latin typeface="Times New Roman" pitchFamily="1" charset="-52"/>
              </a:rPr>
              <a:t> нагрузкам защищаемых цепей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РУ</a:t>
            </a:r>
            <a:r>
              <a:rPr lang="ru-RU" sz="4000" b="1" dirty="0" smtClean="0">
                <a:latin typeface="Times New Roman" pitchFamily="1" charset="-52"/>
              </a:rPr>
              <a:t>.</a:t>
            </a: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latin typeface="Times New Roman" pitchFamily="1" charset="-52"/>
              </a:rPr>
              <a:t>5. Сопротивления заземляющих устройств (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ЗУ</a:t>
            </a:r>
            <a:r>
              <a:rPr lang="ru-RU" sz="4000" b="1" dirty="0" smtClean="0">
                <a:latin typeface="Times New Roman" pitchFamily="1" charset="-52"/>
              </a:rPr>
              <a:t>).</a:t>
            </a:r>
          </a:p>
          <a:p>
            <a:pPr marL="342900" lvl="1" indent="-342900"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28471801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="" xmlns:pr="smNativeData" val="ez2oWQEAAAAFAAAAAAAAAAEAAAAsAAAAAAAAAAAAAAAAAAAAAAAAAA=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1. </a:t>
            </a:r>
            <a:endParaRPr lang="ru-RU" sz="4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Техническое обслуживание оборудования систем </a:t>
            </a:r>
            <a:r>
              <a:rPr lang="ru-RU" sz="4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электроснабжения (ТО СЭС)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ЛЕКЦИЯ </a:t>
            </a:r>
            <a:r>
              <a:rPr kumimoji="0" lang="ru-ru" sz="4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№</a:t>
            </a:r>
            <a:r>
              <a:rPr kumimoji="0" lang="ru-ru" sz="4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3</a:t>
            </a:r>
            <a:endParaRPr kumimoji="0" lang="ru-ru" sz="4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Техническое обслуживание </a:t>
            </a:r>
            <a:r>
              <a:rPr lang="ru-RU" sz="4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распределительных устройств СЭС</a:t>
            </a:r>
            <a:endParaRPr kumimoji="0" lang="ru-RU" altLang="en-US" sz="4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93970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 lang="ru-ru"/>
            </a:pPr>
            <a:r>
              <a:rPr lang="ru-RU" sz="4400" dirty="0">
                <a:solidFill>
                  <a:srgbClr val="FF0000"/>
                </a:solidFill>
                <a:latin typeface="Times New Roman" pitchFamily="1" charset="-52"/>
              </a:rPr>
              <a:t>2. Плановый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</a:rPr>
              <a:t>ремонт.</a:t>
            </a:r>
            <a:endParaRPr lang="ru-RU" sz="4400" dirty="0">
              <a:solidFill>
                <a:srgbClr val="FF0000"/>
              </a:solidFill>
              <a:latin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4400" dirty="0" smtClean="0">
                <a:solidFill>
                  <a:schemeClr val="tx1"/>
                </a:solidFill>
                <a:latin typeface="Times New Roman" pitchFamily="1" charset="-52"/>
              </a:rPr>
              <a:t>1</a:t>
            </a:r>
            <a:r>
              <a:rPr lang="ru-RU" sz="4400" dirty="0">
                <a:solidFill>
                  <a:schemeClr val="tx1"/>
                </a:solidFill>
                <a:latin typeface="Times New Roman" pitchFamily="1" charset="-52"/>
              </a:rPr>
              <a:t>. Рабочих контактов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</a:rPr>
              <a:t>выключателей.</a:t>
            </a:r>
            <a:endParaRPr lang="ru-RU" sz="4400" dirty="0">
              <a:solidFill>
                <a:srgbClr val="FF0000"/>
              </a:solidFill>
              <a:latin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4400" dirty="0">
                <a:solidFill>
                  <a:srgbClr val="000000"/>
                </a:solidFill>
                <a:latin typeface="Times New Roman" pitchFamily="1" charset="-52"/>
              </a:rPr>
              <a:t>2. Изоляции токоведущей </a:t>
            </a:r>
            <a:r>
              <a:rPr lang="ru-RU" sz="4400" dirty="0" smtClean="0">
                <a:solidFill>
                  <a:srgbClr val="000000"/>
                </a:solidFill>
                <a:latin typeface="Times New Roman" pitchFamily="1" charset="-52"/>
              </a:rPr>
              <a:t>частей-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</a:rPr>
              <a:t>ТВЧ</a:t>
            </a:r>
            <a:r>
              <a:rPr lang="ru-RU" sz="4400" dirty="0" smtClean="0">
                <a:solidFill>
                  <a:srgbClr val="000000"/>
                </a:solidFill>
                <a:latin typeface="Times New Roman" pitchFamily="1" charset="-52"/>
              </a:rPr>
              <a:t>.</a:t>
            </a:r>
            <a:endParaRPr lang="ru-RU" sz="4400" dirty="0">
              <a:solidFill>
                <a:srgbClr val="000000"/>
              </a:solidFill>
              <a:latin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4400" dirty="0">
                <a:solidFill>
                  <a:srgbClr val="000000"/>
                </a:solidFill>
                <a:latin typeface="Times New Roman" pitchFamily="1" charset="-52"/>
              </a:rPr>
              <a:t>3. Концевых заделок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</a:rPr>
              <a:t>КЛ</a:t>
            </a:r>
            <a:r>
              <a:rPr lang="ru-RU" sz="4400" dirty="0" smtClean="0">
                <a:solidFill>
                  <a:srgbClr val="000000"/>
                </a:solidFill>
                <a:latin typeface="Times New Roman" pitchFamily="1" charset="-52"/>
              </a:rPr>
              <a:t>.</a:t>
            </a:r>
            <a:endParaRPr lang="ru-RU" sz="4400" dirty="0">
              <a:solidFill>
                <a:srgbClr val="000000"/>
              </a:solidFill>
              <a:latin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4400" dirty="0">
                <a:solidFill>
                  <a:srgbClr val="000000"/>
                </a:solidFill>
                <a:latin typeface="Times New Roman" pitchFamily="1" charset="-52"/>
              </a:rPr>
              <a:t>4. Шинопроводов 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</a:rPr>
              <a:t>РУ</a:t>
            </a:r>
            <a:r>
              <a:rPr lang="ru-RU" sz="4400" dirty="0">
                <a:solidFill>
                  <a:srgbClr val="000000"/>
                </a:solidFill>
                <a:latin typeface="Times New Roman" pitchFamily="1" charset="-52"/>
              </a:rPr>
              <a:t>.</a:t>
            </a:r>
          </a:p>
          <a:p>
            <a:pPr marL="0" indent="0">
              <a:buNone/>
              <a:defRPr lang="ru-ru"/>
            </a:pPr>
            <a:r>
              <a:rPr lang="ru-RU" sz="4400" dirty="0">
                <a:solidFill>
                  <a:srgbClr val="000000"/>
                </a:solidFill>
                <a:latin typeface="Times New Roman" pitchFamily="1" charset="-52"/>
              </a:rPr>
              <a:t>5. Заземляющих </a:t>
            </a:r>
            <a:r>
              <a:rPr lang="ru-RU" sz="4400" dirty="0" smtClean="0">
                <a:solidFill>
                  <a:srgbClr val="000000"/>
                </a:solidFill>
                <a:latin typeface="Times New Roman" pitchFamily="1" charset="-52"/>
              </a:rPr>
              <a:t>устройств (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</a:rPr>
              <a:t>ЗУ</a:t>
            </a:r>
            <a:r>
              <a:rPr lang="ru-RU" sz="4400" dirty="0" smtClean="0">
                <a:solidFill>
                  <a:srgbClr val="000000"/>
                </a:solidFill>
                <a:latin typeface="Times New Roman" pitchFamily="1" charset="-52"/>
              </a:rPr>
              <a:t>).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3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4830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634" t="20939" r="8041" b="6722"/>
          <a:stretch/>
        </p:blipFill>
        <p:spPr>
          <a:xfrm>
            <a:off x="0" y="-1699"/>
            <a:ext cx="9060180" cy="68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43065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3. Система мониторинга РУ ПС по техническому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состоянию.</a:t>
            </a:r>
            <a:endParaRPr lang="ru-RU" sz="40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 algn="just">
              <a:defRPr lang="ru-ru"/>
            </a:pPr>
            <a:endParaRPr lang="ru-RU" sz="44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2524124"/>
            <a:ext cx="9144793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ru-RU" b="1" dirty="0">
              <a:latin typeface="Times New Roman" pitchFamily="1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72991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:pr="smNativeData" xmlns="" val="ez2oWQEAAAAFAAAAAAAAAAEAAAAsAAAAAAAAAAAAAAAAAAAAAAAAAA=="/>
      </p:ext>
    </p:ext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6091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latin typeface="Times New Roman" pitchFamily="18" charset="0"/>
              </a:rPr>
              <a:t>		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latin typeface="Times New Roman" pitchFamily="18" charset="0"/>
              </a:rPr>
              <a:t>	</a:t>
            </a:r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01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МИП-02 подключают к ОРУ и ЗРУ для измерения: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Действующих и линейных напряжений и тока по фазам.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Активной, реактивной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полной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мощности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 каждой фазе РУ.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3.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Напряжений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и токов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нулевой, прямой и обратной последовательности.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2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Выводы. Решены задачи.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Продления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срока службы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КРУ ПС.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Сокращения затрат на ТО и Р.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3. Плавного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перехода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 ТО и Р по техническому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состоянию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КРУ ПС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000" dirty="0">
              <a:solidFill>
                <a:srgbClr val="C0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4. Применения данных непрерывного контроля критических режимов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КР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5. Эффективного использования ресурсов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К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РУ </a:t>
            </a:r>
            <a:r>
              <a:rPr lang="ru-RU" sz="40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ПС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02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indent="-609600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цели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Знать системы и т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ребования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к техническому обслуживанию распределительных устройств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(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РУ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 подстанций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электроснабжения (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СЭС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Заключение.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00206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Замена планово-предупредительного ТО и ремонта на 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систему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ТО и Р по техническому состоянию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позволяет: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Продлить срок службы до 50 лет.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2.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Сократить затраты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на ТО и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Р КРУ.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Эффективно использовать ресурсы КРУ и СЭС в целом.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6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46429736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0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вопросы</a:t>
            </a: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Требования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к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ТО и Р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распределительных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устройств-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РУ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2.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Планово-предупредительная</a:t>
            </a: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система ТО и Р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РУ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0" lvl="1" indent="0" algn="l">
              <a:buNone/>
              <a:defRPr lang="ru-ru"/>
            </a:pP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3. Система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мониторинга ТО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и Р по техническому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состоянию 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РУ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4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3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</a:t>
            </a:r>
            <a:r>
              <a:rPr kumimoji="0" lang="ru-ru" sz="4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400" noProof="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Правила устройства электроустановок. М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НОРМАТИКА, 2020. –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464с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</a:p>
          <a:p>
            <a:pPr marL="0" lvl="1" indent="0" algn="l">
              <a:defRPr lang="ru-ru"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Правила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технической эксплуатации электроустановок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потребителей. М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НОРМАТИКА, 2020. – 188с. </a:t>
            </a:r>
            <a:endParaRPr lang="ru-RU" sz="3600" dirty="0" smtClean="0">
              <a:solidFill>
                <a:schemeClr val="tx1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4. Эксплуатация систем электроснабжения: учебное пособие / В.Я. Хорольский, М.А. Таранов. - Ставрополь, «АГРУС», 2013, 256с. 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2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Введение.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Проверку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технического состояния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комплектных распределительных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устройств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(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КР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) проводят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в соответствии с требованиями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нормативно-технических документов (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НТД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). 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Источники 1, 2 и 4.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3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6"/>
            <a:ext cx="8910637" cy="68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7847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96" t="6194" r="5271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7373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buNone/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Требования к ТО и Р распределительных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устройств (РУ).</a:t>
            </a: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buNone/>
              <a:defRPr lang="ru-ru"/>
            </a:pPr>
            <a:r>
              <a:rPr lang="ru-RU" sz="36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Выполнить мероприятия: </a:t>
            </a:r>
          </a:p>
          <a:p>
            <a:pPr marL="0" lvl="1" indent="0" algn="l">
              <a:buNone/>
              <a:defRPr lang="ru-ru"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Организационные по нормативно-техническим документам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(</a:t>
            </a:r>
            <a:r>
              <a:rPr lang="ru-RU" sz="3600" dirty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НТД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).</a:t>
            </a:r>
          </a:p>
          <a:p>
            <a:pPr marL="0" lvl="1" indent="0" algn="l">
              <a:buNone/>
              <a:defRPr lang="ru-ru"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Техническое обслуживание (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ТО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 –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технические осмотры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без отключения 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РУ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0" lvl="1" indent="0" algn="l">
              <a:buNone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Виды 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ТО </a:t>
            </a:r>
            <a:r>
              <a:rPr lang="ru-RU" sz="3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– периодические,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внеочередные</a:t>
            </a:r>
            <a:r>
              <a:rPr lang="ru-RU" sz="3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осмотры</a:t>
            </a:r>
            <a:r>
              <a:rPr lang="ru-RU" sz="3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 и контроль </a:t>
            </a:r>
            <a:r>
              <a:rPr lang="ru-RU" sz="36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режимов </a:t>
            </a:r>
            <a:r>
              <a:rPr lang="ru-RU" sz="3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работы.</a:t>
            </a:r>
          </a:p>
          <a:p>
            <a:pPr marL="0" lvl="1" indent="0" algn="l">
              <a:buNone/>
              <a:defRPr lang="ru-ru"/>
            </a:pPr>
            <a:endParaRPr lang="ru-RU" sz="36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buNone/>
              <a:defRPr lang="ru-ru"/>
            </a:pPr>
            <a:endParaRPr lang="ru-ru" sz="36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656</Words>
  <Application>Microsoft Office PowerPoint</Application>
  <PresentationFormat>Экран (4:3)</PresentationFormat>
  <Paragraphs>113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SimSun</vt:lpstr>
      <vt:lpstr>Arial</vt:lpstr>
      <vt:lpstr>Arial Black</vt:lpstr>
      <vt:lpstr>Calibri</vt:lpstr>
      <vt:lpstr>Times New Roman</vt:lpstr>
      <vt:lpstr>Wingdings</vt:lpstr>
      <vt:lpstr>Presentation</vt:lpstr>
      <vt:lpstr>Оформление по умолчанию</vt:lpstr>
      <vt:lpstr>2_Presentation</vt:lpstr>
      <vt:lpstr>3_Presentation</vt:lpstr>
      <vt:lpstr>Тема Office</vt:lpstr>
      <vt:lpstr>4_Тема Office</vt:lpstr>
      <vt:lpstr>4_Presentation</vt:lpstr>
      <vt:lpstr>1_Presentation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Л1. Введение</dc:title>
  <dc:subject>Т1.Общие сведения</dc:subject>
  <dc:creator>Привалов Е.Е.</dc:creator>
  <cp:keywords>электробезопасность, электротравма</cp:keywords>
  <dc:description/>
  <cp:lastModifiedBy>Home</cp:lastModifiedBy>
  <cp:revision>117</cp:revision>
  <dcterms:created xsi:type="dcterms:W3CDTF">2003-11-18T14:40:54Z</dcterms:created>
  <dcterms:modified xsi:type="dcterms:W3CDTF">2020-08-18T09:02:22Z</dcterms:modified>
</cp:coreProperties>
</file>